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6"/>
  </p:notesMasterIdLst>
  <p:handoutMasterIdLst>
    <p:handoutMasterId r:id="rId107"/>
  </p:handoutMasterIdLst>
  <p:sldIdLst>
    <p:sldId id="257" r:id="rId5"/>
    <p:sldId id="321" r:id="rId6"/>
    <p:sldId id="322" r:id="rId7"/>
    <p:sldId id="323" r:id="rId8"/>
    <p:sldId id="324" r:id="rId9"/>
    <p:sldId id="325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287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6340EE-C725-4334-87DB-F6FE5051060B}">
          <p14:sldIdLst>
            <p14:sldId id="257"/>
            <p14:sldId id="321"/>
            <p14:sldId id="322"/>
            <p14:sldId id="323"/>
            <p14:sldId id="324"/>
            <p14:sldId id="325"/>
            <p14:sldId id="25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287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12"/>
    <a:srgbClr val="FF6699"/>
    <a:srgbClr val="00FFCC"/>
    <a:srgbClr val="FF7C80"/>
    <a:srgbClr val="FFFF66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72" d="100"/>
          <a:sy n="72" d="100"/>
        </p:scale>
        <p:origin x="1104" y="437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4/18/2018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A58A-F6A3-44B4-8553-CA3EAF252FB7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13F-1C7D-48A3-9E66-761794785CC6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C340-5827-402A-ABD7-86B6900F77A8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BD3E-AD23-4233-B7FD-BCC74AA741B1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C56-1C19-4454-A6D4-FDB294070137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EA3F-BC83-4494-8BB2-CF9729692A8C}" type="datetime1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C3-C38C-4973-9593-9C0AA203E374}" type="datetime1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9B8-A638-47B9-8EAF-A06FB35BB403}" type="datetime1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4C0-40BC-46FB-ADE3-F7141007B5FB}" type="datetime1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BC97-2F5E-4770-AEEF-8F2730A3EA80}" type="datetime1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1B0D41C-F0D3-49F0-8041-67FC705A40C6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 : </a:t>
            </a:r>
            <a:r>
              <a:rPr lang="en-US" dirty="0" err="1" smtClean="0"/>
              <a:t>Sofian</a:t>
            </a:r>
            <a:r>
              <a:rPr lang="en-US" dirty="0" smtClean="0"/>
              <a:t> </a:t>
            </a:r>
            <a:r>
              <a:rPr lang="en-US" dirty="0" err="1" smtClean="0"/>
              <a:t>Fadli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08720"/>
            <a:ext cx="9469927" cy="53285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06380" y="1844824"/>
            <a:ext cx="33123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dirty="0" err="1" smtClean="0"/>
              <a:t>Pertanyaan</a:t>
            </a:r>
            <a:r>
              <a:rPr lang="en-ID" dirty="0" smtClean="0"/>
              <a:t> :</a:t>
            </a:r>
          </a:p>
          <a:p>
            <a:r>
              <a:rPr lang="en-ID" dirty="0" err="1" smtClean="0"/>
              <a:t>Bagaimana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membuat</a:t>
            </a:r>
            <a:r>
              <a:rPr lang="en-ID" dirty="0" smtClean="0"/>
              <a:t> group / cluster </a:t>
            </a:r>
            <a:r>
              <a:rPr lang="en-ID" dirty="0" err="1" smtClean="0"/>
              <a:t>menggunakan</a:t>
            </a:r>
            <a:r>
              <a:rPr lang="en-ID" dirty="0" smtClean="0"/>
              <a:t> data </a:t>
            </a:r>
            <a:r>
              <a:rPr lang="en-ID" dirty="0" err="1" smtClean="0"/>
              <a:t>ini</a:t>
            </a:r>
            <a:r>
              <a:rPr lang="en-ID" dirty="0" smtClean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504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332656"/>
            <a:ext cx="10992819" cy="62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Hierarchical Clustering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Coding Section</a:t>
            </a:r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180417"/>
            <a:ext cx="363474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620688"/>
            <a:ext cx="10297144" cy="57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620688"/>
            <a:ext cx="10297144" cy="5761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0296" y="3933056"/>
            <a:ext cx="216024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 smtClean="0"/>
              <a:t>kenyataannya</a:t>
            </a:r>
            <a:r>
              <a:rPr lang="en-ID" dirty="0" smtClean="0"/>
              <a:t>, K-Means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mengclustering</a:t>
            </a:r>
            <a:r>
              <a:rPr lang="en-ID" dirty="0" smtClean="0"/>
              <a:t> data yang </a:t>
            </a:r>
            <a:r>
              <a:rPr lang="en-ID" dirty="0" err="1" smtClean="0"/>
              <a:t>memiliki</a:t>
            </a:r>
            <a:r>
              <a:rPr lang="en-ID" dirty="0" smtClean="0"/>
              <a:t> </a:t>
            </a:r>
            <a:r>
              <a:rPr lang="en-ID" dirty="0" err="1" smtClean="0"/>
              <a:t>dimensi</a:t>
            </a:r>
            <a:r>
              <a:rPr lang="en-ID" dirty="0" smtClean="0"/>
              <a:t> </a:t>
            </a:r>
            <a:r>
              <a:rPr lang="en-ID" dirty="0" err="1" smtClean="0"/>
              <a:t>lebih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23216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815752"/>
          </a:xfrm>
        </p:spPr>
        <p:txBody>
          <a:bodyPr/>
          <a:lstStyle/>
          <a:p>
            <a:r>
              <a:rPr lang="en-ID" dirty="0" err="1" smtClean="0"/>
              <a:t>Langkah-langkah</a:t>
            </a:r>
            <a:r>
              <a:rPr lang="en-ID" dirty="0" smtClean="0"/>
              <a:t> </a:t>
            </a:r>
            <a:r>
              <a:rPr lang="en-ID" dirty="0" err="1" smtClean="0"/>
              <a:t>Algoritma</a:t>
            </a:r>
            <a:r>
              <a:rPr lang="en-ID" dirty="0" smtClean="0"/>
              <a:t> K-Means :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1340768"/>
            <a:ext cx="9601200" cy="483143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D" dirty="0" err="1" smtClean="0"/>
              <a:t>Memilih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cluster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dibuat</a:t>
            </a:r>
            <a:r>
              <a:rPr lang="en-ID" dirty="0" smtClean="0"/>
              <a:t> </a:t>
            </a:r>
            <a:r>
              <a:rPr lang="en-ID" dirty="0" err="1" smtClean="0"/>
              <a:t>sebanyak</a:t>
            </a:r>
            <a:r>
              <a:rPr lang="en-ID" dirty="0" smtClean="0"/>
              <a:t> K</a:t>
            </a:r>
          </a:p>
          <a:p>
            <a:pPr marL="457200" indent="-457200">
              <a:buAutoNum type="arabicPeriod"/>
            </a:pPr>
            <a:r>
              <a:rPr lang="en-ID" dirty="0" err="1" smtClean="0"/>
              <a:t>Memilih</a:t>
            </a:r>
            <a:r>
              <a:rPr lang="en-ID" dirty="0" smtClean="0"/>
              <a:t> </a:t>
            </a:r>
            <a:r>
              <a:rPr lang="en-ID" dirty="0" err="1" smtClean="0"/>
              <a:t>titik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 smtClean="0"/>
              <a:t>acak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berada</a:t>
            </a:r>
            <a:r>
              <a:rPr lang="en-ID" dirty="0" smtClean="0"/>
              <a:t> di </a:t>
            </a:r>
            <a:r>
              <a:rPr lang="en-ID" dirty="0" err="1" smtClean="0"/>
              <a:t>kumpulan</a:t>
            </a:r>
            <a:r>
              <a:rPr lang="en-ID" dirty="0" smtClean="0"/>
              <a:t> data (</a:t>
            </a:r>
            <a:r>
              <a:rPr lang="en-ID" dirty="0" err="1" smtClean="0"/>
              <a:t>tdk</a:t>
            </a:r>
            <a:r>
              <a:rPr lang="en-ID" dirty="0" smtClean="0"/>
              <a:t> hrs data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berasal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dataset)</a:t>
            </a:r>
          </a:p>
          <a:p>
            <a:pPr marL="457200" indent="-457200">
              <a:buAutoNum type="arabicPeriod"/>
            </a:pPr>
            <a:r>
              <a:rPr lang="en-ID" dirty="0" err="1" smtClean="0"/>
              <a:t>Menempatkan</a:t>
            </a:r>
            <a:r>
              <a:rPr lang="en-ID" dirty="0" smtClean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data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terdekat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data centroid (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membentuk</a:t>
            </a:r>
            <a:r>
              <a:rPr lang="en-ID" dirty="0" smtClean="0"/>
              <a:t> cluster)</a:t>
            </a:r>
          </a:p>
          <a:p>
            <a:pPr marL="457200" indent="-457200">
              <a:buAutoNum type="arabicPeriod"/>
            </a:pPr>
            <a:r>
              <a:rPr lang="en-ID" dirty="0" err="1" smtClean="0"/>
              <a:t>Menghitung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menempatkan</a:t>
            </a:r>
            <a:r>
              <a:rPr lang="en-ID" dirty="0" smtClean="0"/>
              <a:t> centroid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baru</a:t>
            </a:r>
            <a:r>
              <a:rPr lang="en-ID" dirty="0" smtClean="0"/>
              <a:t> </a:t>
            </a:r>
            <a:r>
              <a:rPr lang="en-ID" dirty="0" err="1" smtClean="0"/>
              <a:t>utk</a:t>
            </a:r>
            <a:r>
              <a:rPr lang="en-ID" dirty="0" smtClean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cluster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ID" dirty="0" smtClean="0"/>
              <a:t> </a:t>
            </a:r>
            <a:r>
              <a:rPr lang="en-ID" dirty="0" err="1"/>
              <a:t>Menempatkan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terdekat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centroid </a:t>
            </a:r>
            <a:r>
              <a:rPr lang="en-ID" dirty="0" smtClean="0"/>
              <a:t>yang </a:t>
            </a:r>
            <a:r>
              <a:rPr lang="en-ID" dirty="0" err="1" smtClean="0"/>
              <a:t>baru</a:t>
            </a:r>
            <a:r>
              <a:rPr lang="en-ID" dirty="0" smtClean="0"/>
              <a:t>. </a:t>
            </a:r>
            <a:r>
              <a:rPr lang="en-ID" dirty="0" err="1" smtClean="0"/>
              <a:t>Apabila</a:t>
            </a:r>
            <a:r>
              <a:rPr lang="en-ID" dirty="0" smtClean="0"/>
              <a:t> centroid </a:t>
            </a:r>
            <a:r>
              <a:rPr lang="en-ID" dirty="0" err="1" smtClean="0"/>
              <a:t>berpindah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kembali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step 4. </a:t>
            </a:r>
            <a:r>
              <a:rPr lang="en-ID" dirty="0" err="1" smtClean="0"/>
              <a:t>Jika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algoritma</a:t>
            </a:r>
            <a:r>
              <a:rPr lang="en-ID" dirty="0"/>
              <a:t> </a:t>
            </a:r>
            <a:r>
              <a:rPr lang="en-ID" dirty="0" err="1" smtClean="0"/>
              <a:t>selesai</a:t>
            </a:r>
            <a:r>
              <a:rPr lang="en-ID" dirty="0" smtClean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310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76672"/>
            <a:ext cx="1048681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76672"/>
            <a:ext cx="10486819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22604" y="2276872"/>
            <a:ext cx="280831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Pertanyaannya</a:t>
            </a:r>
            <a:r>
              <a:rPr lang="en-ID" dirty="0" smtClean="0"/>
              <a:t> :</a:t>
            </a:r>
          </a:p>
          <a:p>
            <a:pPr algn="just"/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bs</a:t>
            </a:r>
            <a:r>
              <a:rPr lang="en-ID" dirty="0" smtClean="0"/>
              <a:t> </a:t>
            </a:r>
            <a:r>
              <a:rPr lang="en-ID" dirty="0" err="1" smtClean="0"/>
              <a:t>mengelompokkannya</a:t>
            </a:r>
            <a:r>
              <a:rPr lang="en-ID" dirty="0" smtClean="0"/>
              <a:t> </a:t>
            </a:r>
            <a:r>
              <a:rPr lang="en-ID" dirty="0" err="1" smtClean="0"/>
              <a:t>dgn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melihat</a:t>
            </a:r>
            <a:r>
              <a:rPr lang="en-ID" dirty="0" smtClean="0"/>
              <a:t> </a:t>
            </a:r>
            <a:r>
              <a:rPr lang="en-ID" dirty="0" err="1" smtClean="0"/>
              <a:t>sekilas</a:t>
            </a:r>
            <a:r>
              <a:rPr lang="en-ID" dirty="0" smtClean="0"/>
              <a:t> data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telah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plot?</a:t>
            </a:r>
          </a:p>
        </p:txBody>
      </p:sp>
    </p:spTree>
    <p:extLst>
      <p:ext uri="{BB962C8B-B14F-4D97-AF65-F5344CB8AC3E}">
        <p14:creationId xmlns:p14="http://schemas.microsoft.com/office/powerpoint/2010/main" val="40190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04664"/>
            <a:ext cx="10657184" cy="59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332656"/>
            <a:ext cx="10899145" cy="61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2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441160" cy="5891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0556" y="2249437"/>
            <a:ext cx="316835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Disini</a:t>
            </a:r>
            <a:r>
              <a:rPr lang="en-ID" dirty="0" smtClean="0"/>
              <a:t>,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memapping</a:t>
            </a:r>
            <a:r>
              <a:rPr lang="en-ID" dirty="0" smtClean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data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miliki</a:t>
            </a:r>
            <a:r>
              <a:rPr lang="en-ID" dirty="0" smtClean="0"/>
              <a:t> </a:t>
            </a:r>
            <a:r>
              <a:rPr lang="en-ID" dirty="0" err="1" smtClean="0"/>
              <a:t>kira-kira</a:t>
            </a:r>
            <a:r>
              <a:rPr lang="en-ID" dirty="0" smtClean="0"/>
              <a:t> data </a:t>
            </a:r>
            <a:r>
              <a:rPr lang="en-ID" dirty="0" err="1" smtClean="0"/>
              <a:t>tsb</a:t>
            </a:r>
            <a:r>
              <a:rPr lang="en-ID" dirty="0" smtClean="0"/>
              <a:t> </a:t>
            </a:r>
            <a:r>
              <a:rPr lang="en-ID" dirty="0" err="1" smtClean="0"/>
              <a:t>lebih</a:t>
            </a:r>
            <a:r>
              <a:rPr lang="en-ID" dirty="0" smtClean="0"/>
              <a:t> </a:t>
            </a:r>
            <a:r>
              <a:rPr lang="en-ID" dirty="0" err="1" smtClean="0"/>
              <a:t>dekat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centroid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mana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95766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624480" cy="5976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4572" y="2204864"/>
            <a:ext cx="338437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smtClean="0"/>
              <a:t>Salah </a:t>
            </a:r>
            <a:r>
              <a:rPr lang="en-ID" dirty="0" err="1" smtClean="0"/>
              <a:t>satu</a:t>
            </a:r>
            <a:r>
              <a:rPr lang="en-ID" dirty="0" smtClean="0"/>
              <a:t> </a:t>
            </a:r>
            <a:r>
              <a:rPr lang="en-ID" dirty="0" err="1" smtClean="0"/>
              <a:t>cara</a:t>
            </a:r>
            <a:r>
              <a:rPr lang="en-ID" dirty="0" smtClean="0"/>
              <a:t> </a:t>
            </a:r>
            <a:r>
              <a:rPr lang="en-ID" dirty="0" err="1" smtClean="0"/>
              <a:t>termudah</a:t>
            </a:r>
            <a:r>
              <a:rPr lang="en-ID" dirty="0" smtClean="0"/>
              <a:t> </a:t>
            </a:r>
            <a:r>
              <a:rPr lang="en-ID" dirty="0" err="1" smtClean="0"/>
              <a:t>utk</a:t>
            </a:r>
            <a:r>
              <a:rPr lang="en-ID" dirty="0" smtClean="0"/>
              <a:t> </a:t>
            </a:r>
            <a:r>
              <a:rPr lang="en-ID" dirty="0" err="1" smtClean="0"/>
              <a:t>memapping</a:t>
            </a:r>
            <a:r>
              <a:rPr lang="en-ID" dirty="0" smtClean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data </a:t>
            </a:r>
            <a:r>
              <a:rPr lang="en-ID" dirty="0" err="1" smtClean="0"/>
              <a:t>dgn</a:t>
            </a:r>
            <a:r>
              <a:rPr lang="en-ID" dirty="0" smtClean="0"/>
              <a:t> </a:t>
            </a:r>
            <a:r>
              <a:rPr lang="en-ID" dirty="0" err="1" smtClean="0"/>
              <a:t>cepat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memanfaatkan</a:t>
            </a:r>
            <a:r>
              <a:rPr lang="en-ID" dirty="0" smtClean="0"/>
              <a:t> </a:t>
            </a:r>
            <a:r>
              <a:rPr lang="en-ID" dirty="0" err="1" smtClean="0"/>
              <a:t>geometri</a:t>
            </a:r>
            <a:r>
              <a:rPr lang="en-ID" dirty="0" smtClean="0"/>
              <a:t>, </a:t>
            </a:r>
            <a:r>
              <a:rPr lang="en-ID" dirty="0" err="1" smtClean="0"/>
              <a:t>yaitu</a:t>
            </a:r>
            <a:r>
              <a:rPr lang="en-ID" dirty="0" smtClean="0"/>
              <a:t> </a:t>
            </a:r>
            <a:r>
              <a:rPr lang="en-ID" dirty="0" err="1" smtClean="0"/>
              <a:t>garis</a:t>
            </a:r>
            <a:r>
              <a:rPr lang="en-ID" dirty="0" smtClean="0"/>
              <a:t> perpendicular</a:t>
            </a:r>
          </a:p>
        </p:txBody>
      </p:sp>
    </p:spTree>
    <p:extLst>
      <p:ext uri="{BB962C8B-B14F-4D97-AF65-F5344CB8AC3E}">
        <p14:creationId xmlns:p14="http://schemas.microsoft.com/office/powerpoint/2010/main" val="26309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0076" y="404664"/>
            <a:ext cx="5616624" cy="4462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ID" sz="2300" b="1" dirty="0" smtClean="0"/>
              <a:t>Machine Learning Models</a:t>
            </a:r>
            <a:endParaRPr lang="en-ID" sz="2300" b="1" dirty="0" smtClean="0"/>
          </a:p>
        </p:txBody>
      </p:sp>
      <p:sp>
        <p:nvSpPr>
          <p:cNvPr id="5" name="Oval 4"/>
          <p:cNvSpPr/>
          <p:nvPr/>
        </p:nvSpPr>
        <p:spPr>
          <a:xfrm>
            <a:off x="1845940" y="1628800"/>
            <a:ext cx="2376264" cy="936104"/>
          </a:xfrm>
          <a:prstGeom prst="ellipse">
            <a:avLst/>
          </a:prstGeom>
          <a:solidFill>
            <a:srgbClr val="6666F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Regression</a:t>
            </a:r>
            <a:endParaRPr lang="en-ID" dirty="0"/>
          </a:p>
        </p:txBody>
      </p:sp>
      <p:sp>
        <p:nvSpPr>
          <p:cNvPr id="6" name="Oval 5"/>
          <p:cNvSpPr/>
          <p:nvPr/>
        </p:nvSpPr>
        <p:spPr>
          <a:xfrm>
            <a:off x="7678588" y="1700808"/>
            <a:ext cx="2376264" cy="936104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Classification</a:t>
            </a:r>
            <a:endParaRPr lang="en-ID" dirty="0"/>
          </a:p>
        </p:txBody>
      </p:sp>
      <p:sp>
        <p:nvSpPr>
          <p:cNvPr id="7" name="Oval 6"/>
          <p:cNvSpPr/>
          <p:nvPr/>
        </p:nvSpPr>
        <p:spPr>
          <a:xfrm>
            <a:off x="1773932" y="4077072"/>
            <a:ext cx="2376264" cy="936104"/>
          </a:xfrm>
          <a:prstGeom prst="ellipse">
            <a:avLst/>
          </a:prstGeom>
          <a:solidFill>
            <a:srgbClr val="FFFF66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solidFill>
                  <a:schemeClr val="tx1"/>
                </a:solidFill>
              </a:rPr>
              <a:t>Supervised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606580" y="4149080"/>
            <a:ext cx="2376264" cy="936104"/>
          </a:xfrm>
          <a:prstGeom prst="ellipse">
            <a:avLst/>
          </a:prstGeom>
          <a:solidFill>
            <a:srgbClr val="FF7C8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Unsupervised</a:t>
            </a:r>
            <a:endParaRPr lang="en-ID" dirty="0"/>
          </a:p>
        </p:txBody>
      </p:sp>
      <p:sp>
        <p:nvSpPr>
          <p:cNvPr id="9" name="Oval 8"/>
          <p:cNvSpPr/>
          <p:nvPr/>
        </p:nvSpPr>
        <p:spPr>
          <a:xfrm>
            <a:off x="4654252" y="2780928"/>
            <a:ext cx="2592288" cy="108012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Machine </a:t>
            </a:r>
          </a:p>
          <a:p>
            <a:pPr algn="ctr"/>
            <a:r>
              <a:rPr lang="en-ID" dirty="0" smtClean="0"/>
              <a:t>Learning</a:t>
            </a:r>
            <a:endParaRPr lang="en-ID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4078188" y="2276872"/>
            <a:ext cx="955696" cy="66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</p:cNvCxnSpPr>
          <p:nvPr/>
        </p:nvCxnSpPr>
        <p:spPr>
          <a:xfrm flipV="1">
            <a:off x="6866908" y="2363108"/>
            <a:ext cx="883688" cy="57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06180" y="3587180"/>
            <a:ext cx="864096" cy="70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5"/>
          </p:cNvCxnSpPr>
          <p:nvPr/>
        </p:nvCxnSpPr>
        <p:spPr>
          <a:xfrm>
            <a:off x="6866908" y="3702868"/>
            <a:ext cx="883688" cy="66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2080" y="2168860"/>
            <a:ext cx="199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dirty="0" smtClean="0"/>
              <a:t>Output</a:t>
            </a:r>
            <a:endParaRPr lang="en-ID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963735" y="3995708"/>
            <a:ext cx="199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dirty="0" err="1" smtClean="0"/>
              <a:t>Melatih</a:t>
            </a:r>
            <a:r>
              <a:rPr lang="en-ID" dirty="0" smtClean="0"/>
              <a:t> data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313495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945216" cy="6136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84" y="2204864"/>
            <a:ext cx="25202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Garis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membagi</a:t>
            </a:r>
            <a:r>
              <a:rPr lang="en-ID" dirty="0" smtClean="0"/>
              <a:t> 2 </a:t>
            </a:r>
            <a:r>
              <a:rPr lang="en-ID" dirty="0" err="1" smtClean="0"/>
              <a:t>daerah</a:t>
            </a:r>
            <a:r>
              <a:rPr lang="en-ID" dirty="0" smtClean="0"/>
              <a:t> </a:t>
            </a:r>
            <a:r>
              <a:rPr lang="en-ID" dirty="0" err="1" smtClean="0"/>
              <a:t>sama</a:t>
            </a:r>
            <a:r>
              <a:rPr lang="en-ID" dirty="0" smtClean="0"/>
              <a:t> </a:t>
            </a:r>
            <a:r>
              <a:rPr lang="en-ID" dirty="0" err="1" smtClean="0"/>
              <a:t>panjang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30548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724901" cy="60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420725" cy="58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332656"/>
            <a:ext cx="10945216" cy="61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332656"/>
            <a:ext cx="10801200" cy="6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729192" cy="60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332656"/>
            <a:ext cx="10801200" cy="60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624480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80074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748464" cy="60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Unsupervised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Machine Learning Courses</a:t>
            </a:r>
            <a:endParaRPr lang="en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764704"/>
            <a:ext cx="4176464" cy="33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7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332656"/>
            <a:ext cx="11017224" cy="61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K-Means Intuition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D" sz="3200" dirty="0" smtClean="0"/>
              <a:t>Random Initialization Trap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65375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332657"/>
            <a:ext cx="10802329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99837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801200" cy="60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297144" cy="57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297144" cy="5797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84" y="1556792"/>
            <a:ext cx="244827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Jika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memilih</a:t>
            </a:r>
            <a:r>
              <a:rPr lang="en-ID" dirty="0" smtClean="0"/>
              <a:t> </a:t>
            </a:r>
            <a:r>
              <a:rPr lang="en-ID" dirty="0" err="1" smtClean="0"/>
              <a:t>letak</a:t>
            </a:r>
            <a:r>
              <a:rPr lang="en-ID" dirty="0" smtClean="0"/>
              <a:t> centroid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benar</a:t>
            </a:r>
            <a:r>
              <a:rPr lang="en-ID" dirty="0" smtClean="0"/>
              <a:t> di </a:t>
            </a:r>
            <a:r>
              <a:rPr lang="en-ID" dirty="0" err="1" smtClean="0"/>
              <a:t>awal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akhir</a:t>
            </a:r>
            <a:r>
              <a:rPr lang="en-ID" dirty="0" smtClean="0"/>
              <a:t> </a:t>
            </a:r>
            <a:r>
              <a:rPr lang="en-ID" dirty="0" err="1" smtClean="0"/>
              <a:t>clusternya</a:t>
            </a:r>
            <a:r>
              <a:rPr lang="en-ID" dirty="0" smtClean="0"/>
              <a:t> </a:t>
            </a:r>
            <a:r>
              <a:rPr lang="en-ID" dirty="0" err="1" smtClean="0"/>
              <a:t>jg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dgn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diharapkan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23625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988840"/>
            <a:ext cx="5145938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98468" y="2348880"/>
            <a:ext cx="4680520" cy="19389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sz="2400" b="1" dirty="0" err="1" smtClean="0"/>
              <a:t>Sekarang</a:t>
            </a:r>
            <a:r>
              <a:rPr lang="en-ID" sz="2400" b="1" dirty="0" smtClean="0"/>
              <a:t>, </a:t>
            </a:r>
            <a:r>
              <a:rPr lang="en-ID" sz="2400" b="1" dirty="0" err="1" smtClean="0"/>
              <a:t>bagaimana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jika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kita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memilih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posisi</a:t>
            </a:r>
            <a:r>
              <a:rPr lang="en-ID" sz="2400" b="1" dirty="0" smtClean="0"/>
              <a:t> centroid </a:t>
            </a:r>
            <a:r>
              <a:rPr lang="en-ID" sz="2400" b="1" dirty="0" err="1" smtClean="0"/>
              <a:t>yg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berbeda</a:t>
            </a:r>
            <a:r>
              <a:rPr lang="en-ID" sz="2400" b="1" dirty="0" smtClean="0"/>
              <a:t>? </a:t>
            </a:r>
            <a:r>
              <a:rPr lang="en-ID" sz="2400" b="1" dirty="0" err="1" smtClean="0"/>
              <a:t>Apakah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kita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akan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menemukan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hasil</a:t>
            </a:r>
            <a:r>
              <a:rPr lang="en-ID" sz="2400" b="1" dirty="0" smtClean="0"/>
              <a:t> cluster </a:t>
            </a:r>
            <a:r>
              <a:rPr lang="en-ID" sz="2400" b="1" dirty="0" err="1" smtClean="0"/>
              <a:t>yg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sama</a:t>
            </a:r>
            <a:r>
              <a:rPr lang="en-ID" sz="2400" b="1" dirty="0" smtClean="0"/>
              <a:t> pula ???</a:t>
            </a:r>
          </a:p>
        </p:txBody>
      </p:sp>
    </p:spTree>
    <p:extLst>
      <p:ext uri="{BB962C8B-B14F-4D97-AF65-F5344CB8AC3E}">
        <p14:creationId xmlns:p14="http://schemas.microsoft.com/office/powerpoint/2010/main" val="42826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11653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441160" cy="58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959768"/>
          </a:xfrm>
        </p:spPr>
        <p:txBody>
          <a:bodyPr/>
          <a:lstStyle/>
          <a:p>
            <a:r>
              <a:rPr lang="en-ID" dirty="0" smtClean="0"/>
              <a:t>Unsupervised Learning</a:t>
            </a:r>
            <a:endParaRPr lang="en-ID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3813" y="1484784"/>
            <a:ext cx="9601200" cy="4752528"/>
          </a:xfrm>
        </p:spPr>
        <p:txBody>
          <a:bodyPr/>
          <a:lstStyle/>
          <a:p>
            <a:r>
              <a:rPr lang="en-ID" dirty="0"/>
              <a:t> </a:t>
            </a:r>
            <a:r>
              <a:rPr lang="en-ID" b="1" i="1" dirty="0"/>
              <a:t>U</a:t>
            </a:r>
            <a:r>
              <a:rPr lang="en-ID" b="1" i="1" dirty="0" smtClean="0"/>
              <a:t>nsupervised </a:t>
            </a:r>
            <a:r>
              <a:rPr lang="en-ID" b="1" i="1" dirty="0"/>
              <a:t>learning </a:t>
            </a:r>
            <a:r>
              <a:rPr lang="en-ID" b="1" dirty="0" err="1" smtClean="0"/>
              <a:t>metoda</a:t>
            </a:r>
            <a:r>
              <a:rPr lang="en-ID" b="1" dirty="0" smtClean="0"/>
              <a:t> </a:t>
            </a:r>
            <a:r>
              <a:rPr lang="en-ID" b="1" dirty="0" err="1" smtClean="0"/>
              <a:t>pembuatan</a:t>
            </a:r>
            <a:r>
              <a:rPr lang="en-ID" b="1" dirty="0" smtClean="0"/>
              <a:t> model machine learning </a:t>
            </a:r>
            <a:r>
              <a:rPr lang="en-ID" b="1" dirty="0" err="1" smtClean="0"/>
              <a:t>tanpa</a:t>
            </a:r>
            <a:r>
              <a:rPr lang="en-ID" b="1" dirty="0" smtClean="0"/>
              <a:t> </a:t>
            </a:r>
            <a:r>
              <a:rPr lang="en-ID" b="1" dirty="0" err="1" smtClean="0"/>
              <a:t>adanya</a:t>
            </a:r>
            <a:r>
              <a:rPr lang="en-ID" b="1" dirty="0" smtClean="0"/>
              <a:t> </a:t>
            </a:r>
            <a:r>
              <a:rPr lang="en-ID" b="1" dirty="0"/>
              <a:t>data </a:t>
            </a:r>
            <a:r>
              <a:rPr lang="en-ID" b="1" dirty="0" err="1" smtClean="0"/>
              <a:t>yg</a:t>
            </a:r>
            <a:r>
              <a:rPr lang="en-ID" b="1" dirty="0" smtClean="0"/>
              <a:t> </a:t>
            </a:r>
            <a:r>
              <a:rPr lang="en-ID" b="1" dirty="0" err="1" smtClean="0"/>
              <a:t>dilabeli</a:t>
            </a:r>
            <a:r>
              <a:rPr lang="en-ID" b="1" dirty="0" smtClean="0"/>
              <a:t> </a:t>
            </a:r>
            <a:r>
              <a:rPr lang="en-ID" b="1" dirty="0" err="1" smtClean="0"/>
              <a:t>sebelumnya</a:t>
            </a:r>
            <a:r>
              <a:rPr lang="en-ID" b="1" dirty="0" smtClean="0"/>
              <a:t>, </a:t>
            </a:r>
            <a:r>
              <a:rPr lang="en-ID" b="1" dirty="0" err="1"/>
              <a:t>sehingga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data yang </a:t>
            </a:r>
            <a:r>
              <a:rPr lang="en-ID" b="1" dirty="0" err="1"/>
              <a:t>ada</a:t>
            </a:r>
            <a:r>
              <a:rPr lang="en-ID" b="1" dirty="0"/>
              <a:t>, </a:t>
            </a:r>
            <a:r>
              <a:rPr lang="en-ID" b="1" dirty="0" err="1"/>
              <a:t>kita</a:t>
            </a:r>
            <a:r>
              <a:rPr lang="en-ID" b="1" dirty="0"/>
              <a:t> </a:t>
            </a:r>
            <a:r>
              <a:rPr lang="en-ID" b="1" dirty="0" err="1"/>
              <a:t>mengelompokan</a:t>
            </a:r>
            <a:r>
              <a:rPr lang="en-ID" b="1" dirty="0"/>
              <a:t> data </a:t>
            </a:r>
            <a:r>
              <a:rPr lang="en-ID" b="1" dirty="0" err="1"/>
              <a:t>tersebut</a:t>
            </a:r>
            <a:r>
              <a:rPr lang="en-ID" b="1" dirty="0"/>
              <a:t> </a:t>
            </a:r>
            <a:r>
              <a:rPr lang="en-ID" b="1" dirty="0" err="1"/>
              <a:t>menjadi</a:t>
            </a:r>
            <a:r>
              <a:rPr lang="en-ID" b="1" dirty="0"/>
              <a:t> 2 </a:t>
            </a:r>
            <a:r>
              <a:rPr lang="en-ID" b="1" dirty="0" err="1"/>
              <a:t>bagian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3 </a:t>
            </a:r>
            <a:r>
              <a:rPr lang="en-ID" b="1" dirty="0" err="1"/>
              <a:t>bagian</a:t>
            </a:r>
            <a:r>
              <a:rPr lang="en-ID" b="1" dirty="0"/>
              <a:t> </a:t>
            </a:r>
            <a:r>
              <a:rPr lang="en-ID" b="1" dirty="0" err="1"/>
              <a:t>dan</a:t>
            </a:r>
            <a:r>
              <a:rPr lang="en-ID" b="1" dirty="0"/>
              <a:t> </a:t>
            </a:r>
            <a:r>
              <a:rPr lang="en-ID" b="1" dirty="0" err="1"/>
              <a:t>seterusnya</a:t>
            </a:r>
            <a:r>
              <a:rPr lang="en-ID" b="1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187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441160" cy="58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76672"/>
            <a:ext cx="10536240" cy="59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85176" cy="59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620688"/>
            <a:ext cx="10297144" cy="57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441160" cy="58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39036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2840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153128" cy="56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04664"/>
            <a:ext cx="10729192" cy="60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76672"/>
            <a:ext cx="10585176" cy="598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4692" y="1556792"/>
            <a:ext cx="2592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Bandingkan</a:t>
            </a:r>
            <a:r>
              <a:rPr lang="en-ID" dirty="0" smtClean="0"/>
              <a:t> </a:t>
            </a:r>
            <a:r>
              <a:rPr lang="en-ID" dirty="0" err="1" smtClean="0"/>
              <a:t>dgn</a:t>
            </a:r>
            <a:r>
              <a:rPr lang="en-ID" dirty="0" smtClean="0"/>
              <a:t> </a:t>
            </a:r>
            <a:r>
              <a:rPr lang="en-ID" dirty="0" err="1" smtClean="0"/>
              <a:t>hasil</a:t>
            </a:r>
            <a:r>
              <a:rPr lang="en-ID" dirty="0" smtClean="0"/>
              <a:t> clustering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pertama</a:t>
            </a:r>
            <a:r>
              <a:rPr lang="en-ID" dirty="0" smtClean="0"/>
              <a:t>. </a:t>
            </a:r>
            <a:r>
              <a:rPr lang="en-ID" dirty="0" err="1" smtClean="0"/>
              <a:t>Sama</a:t>
            </a:r>
            <a:r>
              <a:rPr lang="en-ID" dirty="0" smtClean="0"/>
              <a:t> </a:t>
            </a:r>
            <a:r>
              <a:rPr lang="en-ID" dirty="0" err="1" smtClean="0"/>
              <a:t>atau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4288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276872"/>
            <a:ext cx="5144550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988840"/>
            <a:ext cx="5237438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8188" y="908720"/>
            <a:ext cx="3816424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ID" sz="2300" b="1" dirty="0" smtClean="0"/>
              <a:t>ANALOGY</a:t>
            </a:r>
            <a:endParaRPr lang="en-ID" sz="2300" b="1" dirty="0" smtClean="0"/>
          </a:p>
        </p:txBody>
      </p:sp>
    </p:spTree>
    <p:extLst>
      <p:ext uri="{BB962C8B-B14F-4D97-AF65-F5344CB8AC3E}">
        <p14:creationId xmlns:p14="http://schemas.microsoft.com/office/powerpoint/2010/main" val="398309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548680"/>
            <a:ext cx="10225136" cy="57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K-Means Intuition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D" sz="3200" dirty="0" smtClean="0"/>
              <a:t>Choosing the right numbers of clusters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0011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620688"/>
            <a:ext cx="10153128" cy="57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513168" cy="59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513168" cy="5901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3852" y="1466202"/>
            <a:ext cx="2880320" cy="14773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smtClean="0"/>
              <a:t>Kita </a:t>
            </a:r>
            <a:r>
              <a:rPr lang="en-ID" dirty="0" err="1" smtClean="0"/>
              <a:t>perlu</a:t>
            </a:r>
            <a:r>
              <a:rPr lang="en-ID" dirty="0" smtClean="0"/>
              <a:t> </a:t>
            </a:r>
            <a:r>
              <a:rPr lang="en-ID" dirty="0" err="1" smtClean="0"/>
              <a:t>suatu</a:t>
            </a:r>
            <a:r>
              <a:rPr lang="en-ID" dirty="0" smtClean="0"/>
              <a:t> </a:t>
            </a:r>
            <a:r>
              <a:rPr lang="en-ID" dirty="0" err="1" smtClean="0"/>
              <a:t>cara</a:t>
            </a:r>
            <a:r>
              <a:rPr lang="en-ID" dirty="0" smtClean="0"/>
              <a:t> </a:t>
            </a:r>
            <a:r>
              <a:rPr lang="en-ID" dirty="0" err="1" smtClean="0"/>
              <a:t>utk</a:t>
            </a:r>
            <a:r>
              <a:rPr lang="en-ID" dirty="0" smtClean="0"/>
              <a:t> </a:t>
            </a:r>
            <a:r>
              <a:rPr lang="en-ID" dirty="0" err="1" smtClean="0"/>
              <a:t>bs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r>
              <a:rPr lang="en-ID" dirty="0" smtClean="0"/>
              <a:t> </a:t>
            </a:r>
            <a:r>
              <a:rPr lang="en-ID" dirty="0" err="1" smtClean="0"/>
              <a:t>jmlh</a:t>
            </a:r>
            <a:r>
              <a:rPr lang="en-ID" dirty="0" smtClean="0"/>
              <a:t> K </a:t>
            </a:r>
            <a:r>
              <a:rPr lang="en-ID" dirty="0" err="1" smtClean="0"/>
              <a:t>yg</a:t>
            </a:r>
            <a:r>
              <a:rPr lang="en-ID" dirty="0" smtClean="0"/>
              <a:t> paling optimum </a:t>
            </a:r>
            <a:r>
              <a:rPr lang="en-ID" dirty="0" err="1" smtClean="0"/>
              <a:t>utk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r>
              <a:rPr lang="en-ID" dirty="0" smtClean="0"/>
              <a:t> </a:t>
            </a:r>
            <a:r>
              <a:rPr lang="en-ID" dirty="0" err="1" smtClean="0"/>
              <a:t>jmlh</a:t>
            </a:r>
            <a:r>
              <a:rPr lang="en-ID" dirty="0" smtClean="0"/>
              <a:t> cluster </a:t>
            </a:r>
            <a:r>
              <a:rPr lang="en-ID" dirty="0" err="1" smtClean="0"/>
              <a:t>yg</a:t>
            </a:r>
            <a:r>
              <a:rPr lang="en-ID" dirty="0" smtClean="0"/>
              <a:t> hrs </a:t>
            </a:r>
            <a:r>
              <a:rPr lang="en-ID" dirty="0" err="1" smtClean="0"/>
              <a:t>dibuat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3952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04664"/>
            <a:ext cx="10469549" cy="5875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3933056"/>
            <a:ext cx="3362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76672"/>
            <a:ext cx="10657184" cy="59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518402" cy="59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50617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620688"/>
            <a:ext cx="10225136" cy="5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772816"/>
            <a:ext cx="2381250" cy="3228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5900" y="2636912"/>
            <a:ext cx="532859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sz="3600" b="1" dirty="0" err="1" smtClean="0"/>
              <a:t>Kenapa</a:t>
            </a:r>
            <a:r>
              <a:rPr lang="en-ID" sz="3600" b="1" dirty="0" smtClean="0"/>
              <a:t> </a:t>
            </a:r>
            <a:r>
              <a:rPr lang="en-ID" sz="3600" b="1" dirty="0" err="1" smtClean="0"/>
              <a:t>kita</a:t>
            </a:r>
            <a:r>
              <a:rPr lang="en-ID" sz="3600" b="1" dirty="0" smtClean="0"/>
              <a:t> </a:t>
            </a:r>
            <a:r>
              <a:rPr lang="en-ID" sz="3600" b="1" dirty="0" err="1" smtClean="0"/>
              <a:t>harus</a:t>
            </a:r>
            <a:r>
              <a:rPr lang="en-ID" sz="3600" b="1" dirty="0" smtClean="0"/>
              <a:t> </a:t>
            </a:r>
            <a:r>
              <a:rPr lang="en-ID" sz="3600" b="1" dirty="0" err="1" smtClean="0"/>
              <a:t>mempelajari</a:t>
            </a:r>
            <a:r>
              <a:rPr lang="en-ID" sz="3600" b="1" dirty="0" smtClean="0"/>
              <a:t> Clustering ???</a:t>
            </a:r>
            <a:endParaRPr lang="en-ID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86023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620688"/>
            <a:ext cx="10225136" cy="5739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22804" y="1484784"/>
            <a:ext cx="2304256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sz="2300" dirty="0" err="1" smtClean="0"/>
              <a:t>Pertanyaan</a:t>
            </a:r>
            <a:r>
              <a:rPr lang="en-ID" sz="2300" dirty="0" smtClean="0"/>
              <a:t> :</a:t>
            </a:r>
          </a:p>
          <a:p>
            <a:pPr algn="just"/>
            <a:r>
              <a:rPr lang="en-ID" sz="2300" dirty="0" err="1" smtClean="0"/>
              <a:t>Berapa</a:t>
            </a:r>
            <a:r>
              <a:rPr lang="en-ID" sz="2300" dirty="0" smtClean="0"/>
              <a:t> </a:t>
            </a:r>
            <a:r>
              <a:rPr lang="en-ID" sz="2300" dirty="0" err="1" smtClean="0"/>
              <a:t>banyak</a:t>
            </a:r>
            <a:r>
              <a:rPr lang="en-ID" sz="2300" dirty="0" smtClean="0"/>
              <a:t> </a:t>
            </a:r>
            <a:r>
              <a:rPr lang="en-ID" sz="2300" dirty="0" err="1" smtClean="0"/>
              <a:t>jumlah</a:t>
            </a:r>
            <a:r>
              <a:rPr lang="en-ID" sz="2300" dirty="0" smtClean="0"/>
              <a:t> cluster yang </a:t>
            </a:r>
            <a:r>
              <a:rPr lang="en-ID" sz="2300" dirty="0" err="1" smtClean="0"/>
              <a:t>dapat</a:t>
            </a:r>
            <a:r>
              <a:rPr lang="en-ID" sz="2300" dirty="0" smtClean="0"/>
              <a:t> </a:t>
            </a:r>
            <a:r>
              <a:rPr lang="en-ID" sz="2300" dirty="0" err="1" smtClean="0"/>
              <a:t>kita</a:t>
            </a:r>
            <a:r>
              <a:rPr lang="en-ID" sz="2300" dirty="0" smtClean="0"/>
              <a:t> </a:t>
            </a:r>
            <a:r>
              <a:rPr lang="en-ID" sz="2300" dirty="0" err="1" smtClean="0"/>
              <a:t>buat</a:t>
            </a:r>
            <a:r>
              <a:rPr lang="en-ID" sz="2300" dirty="0" smtClean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20117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620688"/>
            <a:ext cx="10225136" cy="5739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50796" y="1484784"/>
            <a:ext cx="2304256" cy="29238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sz="2300" dirty="0" err="1" smtClean="0"/>
              <a:t>Pertanyaan</a:t>
            </a:r>
            <a:r>
              <a:rPr lang="en-ID" sz="2300" dirty="0" smtClean="0"/>
              <a:t> :</a:t>
            </a:r>
          </a:p>
          <a:p>
            <a:pPr algn="just"/>
            <a:r>
              <a:rPr lang="en-ID" sz="2300" dirty="0" err="1" smtClean="0"/>
              <a:t>Berapa</a:t>
            </a:r>
            <a:r>
              <a:rPr lang="en-ID" sz="2300" dirty="0" smtClean="0"/>
              <a:t> </a:t>
            </a:r>
            <a:r>
              <a:rPr lang="en-ID" sz="2300" dirty="0" err="1" smtClean="0"/>
              <a:t>nilai</a:t>
            </a:r>
            <a:r>
              <a:rPr lang="en-ID" sz="2300" dirty="0" smtClean="0"/>
              <a:t> WCSS </a:t>
            </a:r>
            <a:r>
              <a:rPr lang="en-ID" sz="2300" dirty="0" err="1" smtClean="0"/>
              <a:t>yg</a:t>
            </a:r>
            <a:r>
              <a:rPr lang="en-ID" sz="2300" dirty="0" smtClean="0"/>
              <a:t> </a:t>
            </a:r>
            <a:r>
              <a:rPr lang="en-ID" sz="2300" dirty="0" err="1" smtClean="0"/>
              <a:t>akan</a:t>
            </a:r>
            <a:r>
              <a:rPr lang="en-ID" sz="2300" dirty="0" smtClean="0"/>
              <a:t> </a:t>
            </a:r>
            <a:r>
              <a:rPr lang="en-ID" sz="2300" dirty="0" err="1" smtClean="0"/>
              <a:t>muncul</a:t>
            </a:r>
            <a:r>
              <a:rPr lang="en-ID" sz="2300" dirty="0" smtClean="0"/>
              <a:t> </a:t>
            </a:r>
            <a:r>
              <a:rPr lang="en-ID" sz="2300" dirty="0" err="1" smtClean="0"/>
              <a:t>apabila</a:t>
            </a:r>
            <a:r>
              <a:rPr lang="en-ID" sz="2300" dirty="0" smtClean="0"/>
              <a:t> </a:t>
            </a:r>
            <a:r>
              <a:rPr lang="en-ID" sz="2300" dirty="0" err="1" smtClean="0"/>
              <a:t>nilai</a:t>
            </a:r>
            <a:r>
              <a:rPr lang="en-ID" sz="2300" dirty="0" smtClean="0"/>
              <a:t> cluster </a:t>
            </a:r>
            <a:r>
              <a:rPr lang="en-ID" sz="2300" dirty="0" err="1" smtClean="0"/>
              <a:t>mencapai</a:t>
            </a:r>
            <a:r>
              <a:rPr lang="en-ID" sz="2300" dirty="0" smtClean="0"/>
              <a:t> </a:t>
            </a:r>
            <a:r>
              <a:rPr lang="en-ID" sz="2300" dirty="0" err="1" smtClean="0"/>
              <a:t>jumlah</a:t>
            </a:r>
            <a:r>
              <a:rPr lang="en-ID" sz="2300" dirty="0" smtClean="0"/>
              <a:t> </a:t>
            </a:r>
            <a:r>
              <a:rPr lang="en-ID" sz="2300" dirty="0" err="1" smtClean="0"/>
              <a:t>maksimal</a:t>
            </a:r>
            <a:r>
              <a:rPr lang="en-ID" sz="2300" dirty="0" smtClean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22690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04664"/>
            <a:ext cx="10801200" cy="60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76672"/>
            <a:ext cx="10657184" cy="59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76672"/>
            <a:ext cx="10657184" cy="5987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4572" y="1484784"/>
            <a:ext cx="352839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n-ID" dirty="0" err="1" smtClean="0"/>
              <a:t>Ini</a:t>
            </a:r>
            <a:r>
              <a:rPr lang="en-ID" dirty="0" smtClean="0"/>
              <a:t> </a:t>
            </a:r>
            <a:r>
              <a:rPr lang="en-ID" dirty="0" err="1" smtClean="0"/>
              <a:t>metode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hanya</a:t>
            </a:r>
            <a:r>
              <a:rPr lang="en-ID" dirty="0" smtClean="0"/>
              <a:t> </a:t>
            </a:r>
            <a:r>
              <a:rPr lang="en-ID" dirty="0" err="1" smtClean="0"/>
              <a:t>menolong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dlm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cluster. </a:t>
            </a:r>
            <a:r>
              <a:rPr lang="en-ID" dirty="0" err="1" smtClean="0"/>
              <a:t>Selebihnya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pilihan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sendiri</a:t>
            </a:r>
            <a:r>
              <a:rPr lang="en-ID" dirty="0" smtClean="0"/>
              <a:t> </a:t>
            </a:r>
            <a:r>
              <a:rPr lang="en-ID" dirty="0" err="1" smtClean="0"/>
              <a:t>yg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13565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K-Means Algorithm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D" sz="3200" dirty="0" smtClean="0"/>
              <a:t>Coding Section</a:t>
            </a:r>
            <a:endParaRPr lang="en-ID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64" y="1052736"/>
            <a:ext cx="363474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959768"/>
          </a:xfrm>
        </p:spPr>
        <p:txBody>
          <a:bodyPr/>
          <a:lstStyle/>
          <a:p>
            <a:r>
              <a:rPr lang="en-ID" dirty="0" err="1" smtClean="0"/>
              <a:t>Beberapa</a:t>
            </a:r>
            <a:r>
              <a:rPr lang="en-ID" dirty="0" smtClean="0"/>
              <a:t> </a:t>
            </a:r>
            <a:r>
              <a:rPr lang="en-ID" dirty="0" err="1" smtClean="0"/>
              <a:t>kelemahan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K-Means</a:t>
            </a:r>
            <a:endParaRPr lang="en-ID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9836" y="1676400"/>
            <a:ext cx="9985177" cy="4632920"/>
          </a:xfrm>
        </p:spPr>
        <p:txBody>
          <a:bodyPr/>
          <a:lstStyle/>
          <a:p>
            <a:r>
              <a:rPr lang="en-ID" dirty="0" smtClean="0"/>
              <a:t>Kita </a:t>
            </a:r>
            <a:r>
              <a:rPr lang="en-ID" dirty="0" err="1" smtClean="0"/>
              <a:t>harus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r>
              <a:rPr lang="en-ID" dirty="0" smtClean="0"/>
              <a:t> </a:t>
            </a:r>
            <a:r>
              <a:rPr lang="en-ID" dirty="0" err="1" smtClean="0"/>
              <a:t>sendiri</a:t>
            </a:r>
            <a:r>
              <a:rPr lang="en-ID" dirty="0" smtClean="0"/>
              <a:t> </a:t>
            </a:r>
            <a:r>
              <a:rPr lang="en-ID" dirty="0" err="1" smtClean="0"/>
              <a:t>nilai</a:t>
            </a:r>
            <a:r>
              <a:rPr lang="en-ID" dirty="0" smtClean="0"/>
              <a:t> K-</a:t>
            </a:r>
            <a:r>
              <a:rPr lang="en-ID" dirty="0" err="1" smtClean="0"/>
              <a:t>nya</a:t>
            </a:r>
            <a:endParaRPr lang="en-ID" dirty="0" smtClean="0"/>
          </a:p>
          <a:p>
            <a:r>
              <a:rPr lang="en-ID" dirty="0" err="1" smtClean="0"/>
              <a:t>Sangat</a:t>
            </a:r>
            <a:r>
              <a:rPr lang="en-ID" dirty="0" smtClean="0"/>
              <a:t> </a:t>
            </a:r>
            <a:r>
              <a:rPr lang="en-ID" dirty="0" err="1" smtClean="0"/>
              <a:t>berpengaruh</a:t>
            </a:r>
            <a:r>
              <a:rPr lang="en-ID" dirty="0" smtClean="0"/>
              <a:t> </a:t>
            </a:r>
            <a:r>
              <a:rPr lang="en-ID" dirty="0" err="1" smtClean="0"/>
              <a:t>terhadap</a:t>
            </a:r>
            <a:r>
              <a:rPr lang="en-ID" dirty="0" smtClean="0"/>
              <a:t> </a:t>
            </a:r>
            <a:r>
              <a:rPr lang="en-ID" dirty="0" err="1" smtClean="0"/>
              <a:t>inisialisasi</a:t>
            </a:r>
            <a:r>
              <a:rPr lang="en-ID" dirty="0" smtClean="0"/>
              <a:t> centroid </a:t>
            </a:r>
            <a:r>
              <a:rPr lang="en-ID" dirty="0" err="1" smtClean="0"/>
              <a:t>awal</a:t>
            </a:r>
            <a:endParaRPr lang="en-ID" dirty="0" smtClean="0"/>
          </a:p>
          <a:p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mensolving</a:t>
            </a:r>
            <a:r>
              <a:rPr lang="en-ID" dirty="0" smtClean="0"/>
              <a:t> </a:t>
            </a:r>
            <a:r>
              <a:rPr lang="en-ID" dirty="0" err="1" smtClean="0"/>
              <a:t>bentuk</a:t>
            </a:r>
            <a:r>
              <a:rPr lang="en-ID" dirty="0" smtClean="0"/>
              <a:t> </a:t>
            </a:r>
            <a:r>
              <a:rPr lang="en-ID" dirty="0" err="1" smtClean="0"/>
              <a:t>pemodelan</a:t>
            </a:r>
            <a:r>
              <a:rPr lang="en-ID" dirty="0" smtClean="0"/>
              <a:t> data </a:t>
            </a:r>
            <a:r>
              <a:rPr lang="en-ID" dirty="0" err="1" smtClean="0"/>
              <a:t>donat</a:t>
            </a:r>
            <a:r>
              <a:rPr lang="en-ID" dirty="0" smtClean="0"/>
              <a:t> (</a:t>
            </a:r>
            <a:r>
              <a:rPr lang="en-ID" dirty="0" err="1" smtClean="0"/>
              <a:t>hanya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bentuk</a:t>
            </a:r>
            <a:r>
              <a:rPr lang="en-ID" dirty="0" smtClean="0"/>
              <a:t> spherical cluster)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80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Hierarchical Clustering</a:t>
            </a:r>
            <a:endParaRPr lang="en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Section - 2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803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729192" cy="60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169976" y="2132856"/>
            <a:ext cx="2592288" cy="1008112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Agglomerative</a:t>
            </a:r>
            <a:endParaRPr lang="en-ID" dirty="0"/>
          </a:p>
        </p:txBody>
      </p:sp>
      <p:sp>
        <p:nvSpPr>
          <p:cNvPr id="3" name="Oval 2"/>
          <p:cNvSpPr/>
          <p:nvPr/>
        </p:nvSpPr>
        <p:spPr>
          <a:xfrm>
            <a:off x="7462564" y="2132856"/>
            <a:ext cx="2592288" cy="1008112"/>
          </a:xfrm>
          <a:prstGeom prst="ellipse">
            <a:avLst/>
          </a:prstGeom>
          <a:solidFill>
            <a:srgbClr val="FF6699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Divisive</a:t>
            </a:r>
            <a:endParaRPr lang="en-ID" dirty="0"/>
          </a:p>
        </p:txBody>
      </p:sp>
      <p:sp>
        <p:nvSpPr>
          <p:cNvPr id="4" name="Oval 3"/>
          <p:cNvSpPr/>
          <p:nvPr/>
        </p:nvSpPr>
        <p:spPr>
          <a:xfrm>
            <a:off x="4762264" y="3789040"/>
            <a:ext cx="2700300" cy="1080120"/>
          </a:xfrm>
          <a:prstGeom prst="ellipse">
            <a:avLst/>
          </a:prstGeom>
          <a:solidFill>
            <a:srgbClr val="FA8C12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Hierarchical</a:t>
            </a:r>
          </a:p>
          <a:p>
            <a:pPr algn="ctr"/>
            <a:r>
              <a:rPr lang="en-ID" dirty="0" smtClean="0"/>
              <a:t>Clustering</a:t>
            </a:r>
            <a:endParaRPr lang="en-ID" dirty="0"/>
          </a:p>
        </p:txBody>
      </p:sp>
      <p:sp>
        <p:nvSpPr>
          <p:cNvPr id="5" name="TextBox 4"/>
          <p:cNvSpPr txBox="1"/>
          <p:nvPr/>
        </p:nvSpPr>
        <p:spPr>
          <a:xfrm>
            <a:off x="3286100" y="836712"/>
            <a:ext cx="6048672" cy="5232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ID" sz="2800" b="1" dirty="0" smtClean="0"/>
              <a:t>Types of Hierarchical Clustering</a:t>
            </a:r>
            <a:endParaRPr lang="en-ID" sz="2800" b="1" dirty="0" smtClean="0"/>
          </a:p>
        </p:txBody>
      </p:sp>
      <p:cxnSp>
        <p:nvCxnSpPr>
          <p:cNvPr id="7" name="Straight Arrow Connector 6"/>
          <p:cNvCxnSpPr>
            <a:stCxn id="4" idx="1"/>
            <a:endCxn id="2" idx="5"/>
          </p:cNvCxnSpPr>
          <p:nvPr/>
        </p:nvCxnSpPr>
        <p:spPr>
          <a:xfrm flipH="1" flipV="1">
            <a:off x="4382632" y="2993333"/>
            <a:ext cx="775082" cy="9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7"/>
            <a:endCxn id="3" idx="3"/>
          </p:cNvCxnSpPr>
          <p:nvPr/>
        </p:nvCxnSpPr>
        <p:spPr>
          <a:xfrm flipV="1">
            <a:off x="7067114" y="2993333"/>
            <a:ext cx="775082" cy="9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0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learn today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K-Means Clustering</a:t>
            </a:r>
          </a:p>
          <a:p>
            <a:pPr lvl="0"/>
            <a:r>
              <a:rPr lang="en-US" dirty="0" smtClean="0"/>
              <a:t>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76672"/>
            <a:ext cx="10569227" cy="59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2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04664"/>
            <a:ext cx="10657184" cy="6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657184" cy="60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4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04664"/>
            <a:ext cx="10657184" cy="59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9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548680"/>
            <a:ext cx="1068210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9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153128" cy="57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9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548680"/>
            <a:ext cx="10441160" cy="58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85176" cy="59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297144" cy="58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3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76672"/>
            <a:ext cx="1050617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K-Means </a:t>
            </a:r>
            <a:r>
              <a:rPr lang="en-US" dirty="0" smtClean="0"/>
              <a:t>Clustering</a:t>
            </a:r>
            <a:endParaRPr lang="en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Section - 1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81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04664"/>
            <a:ext cx="10369152" cy="58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404664"/>
            <a:ext cx="10461983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0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548680"/>
            <a:ext cx="10225136" cy="57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4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548680"/>
            <a:ext cx="10441160" cy="58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5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How do </a:t>
            </a:r>
            <a:r>
              <a:rPr lang="en-ID" dirty="0" err="1" smtClean="0"/>
              <a:t>Dendograms</a:t>
            </a:r>
            <a:r>
              <a:rPr lang="en-ID" dirty="0" smtClean="0"/>
              <a:t> Work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Hierarchical Intuition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62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04664"/>
            <a:ext cx="10636151" cy="60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404664"/>
            <a:ext cx="10757531" cy="60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441160" cy="59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548680"/>
            <a:ext cx="10081120" cy="56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77798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08720"/>
            <a:ext cx="946992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76672"/>
            <a:ext cx="10441160" cy="58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41500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Using </a:t>
            </a:r>
            <a:r>
              <a:rPr lang="en-ID" dirty="0" err="1" smtClean="0"/>
              <a:t>Dendograms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Hierarchical Intuition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8478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548680"/>
            <a:ext cx="10297144" cy="58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1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801200" cy="60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404664"/>
            <a:ext cx="10936199" cy="61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620688"/>
            <a:ext cx="999889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13168" cy="59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4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548680"/>
            <a:ext cx="10657184" cy="59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76672"/>
            <a:ext cx="10585176" cy="59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al design slides.potx" id="{12658BD0-7259-4A0F-91D4-55B50BBE9BFD}" vid="{57622FE6-AF39-47E3-8976-1D25291C345B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427FAC-CD3A-494C-985C-09E26C5EA507}">
  <ds:schemaRefs>
    <ds:schemaRef ds:uri="40262f94-9f35-4ac3-9a90-690165a166b7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a4f35948-e619-41b3-aa29-22878b09cfd2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Hexagonal design slides</Template>
  <TotalTime>508</TotalTime>
  <Words>402</Words>
  <Application>Microsoft Office PowerPoint</Application>
  <PresentationFormat>Custom</PresentationFormat>
  <Paragraphs>68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Century Gothic</vt:lpstr>
      <vt:lpstr>Euphemia</vt:lpstr>
      <vt:lpstr>Palatino Linotype</vt:lpstr>
      <vt:lpstr>Hexagonal design template</vt:lpstr>
      <vt:lpstr>CLUSTERING</vt:lpstr>
      <vt:lpstr>PowerPoint Presentation</vt:lpstr>
      <vt:lpstr>Unsupervised</vt:lpstr>
      <vt:lpstr>Unsupervised Learning</vt:lpstr>
      <vt:lpstr>PowerPoint Presentation</vt:lpstr>
      <vt:lpstr>PowerPoint Presentation</vt:lpstr>
      <vt:lpstr>What we will learn today</vt:lpstr>
      <vt:lpstr>K-Means Clustering</vt:lpstr>
      <vt:lpstr>PowerPoint Presentation</vt:lpstr>
      <vt:lpstr>PowerPoint Presentation</vt:lpstr>
      <vt:lpstr>PowerPoint Presentation</vt:lpstr>
      <vt:lpstr>PowerPoint Presentation</vt:lpstr>
      <vt:lpstr>Langkah-langkah Algoritma K-Means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Algorithm</vt:lpstr>
      <vt:lpstr>Beberapa kelemahan dari K-Means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Dendograms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Dendograms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CS</dc:creator>
  <cp:lastModifiedBy>CS</cp:lastModifiedBy>
  <cp:revision>135</cp:revision>
  <dcterms:created xsi:type="dcterms:W3CDTF">2018-04-11T14:01:38Z</dcterms:created>
  <dcterms:modified xsi:type="dcterms:W3CDTF">2018-04-18T08:40:19Z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